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63" r:id="rId3"/>
    <p:sldId id="267" r:id="rId4"/>
    <p:sldId id="264" r:id="rId5"/>
    <p:sldId id="265" r:id="rId6"/>
    <p:sldId id="262" r:id="rId7"/>
    <p:sldId id="259" r:id="rId8"/>
    <p:sldId id="266" r:id="rId9"/>
    <p:sldId id="268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7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807"/>
  </p:normalViewPr>
  <p:slideViewPr>
    <p:cSldViewPr snapToGrid="0" snapToObjects="1">
      <p:cViewPr varScale="1">
        <p:scale>
          <a:sx n="102" d="100"/>
          <a:sy n="102" d="100"/>
        </p:scale>
        <p:origin x="17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1852-2E6B-A549-8951-AC35C9D89D9C}" type="datetimeFigureOut">
              <a:rPr lang="es-CO" smtClean="0"/>
              <a:t>6/07/19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4991-9EEA-6640-B3C7-1EB1D4F373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7312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1852-2E6B-A549-8951-AC35C9D89D9C}" type="datetimeFigureOut">
              <a:rPr lang="es-CO" smtClean="0"/>
              <a:t>6/07/19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4991-9EEA-6640-B3C7-1EB1D4F373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0736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1852-2E6B-A549-8951-AC35C9D89D9C}" type="datetimeFigureOut">
              <a:rPr lang="es-CO" smtClean="0"/>
              <a:t>6/07/19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4991-9EEA-6640-B3C7-1EB1D4F373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421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1852-2E6B-A549-8951-AC35C9D89D9C}" type="datetimeFigureOut">
              <a:rPr lang="es-CO" smtClean="0"/>
              <a:t>6/07/19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4991-9EEA-6640-B3C7-1EB1D4F373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5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1852-2E6B-A549-8951-AC35C9D89D9C}" type="datetimeFigureOut">
              <a:rPr lang="es-CO" smtClean="0"/>
              <a:t>6/07/19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4991-9EEA-6640-B3C7-1EB1D4F373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9105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1852-2E6B-A549-8951-AC35C9D89D9C}" type="datetimeFigureOut">
              <a:rPr lang="es-CO" smtClean="0"/>
              <a:t>6/07/19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4991-9EEA-6640-B3C7-1EB1D4F373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7089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1852-2E6B-A549-8951-AC35C9D89D9C}" type="datetimeFigureOut">
              <a:rPr lang="es-CO" smtClean="0"/>
              <a:t>6/07/19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4991-9EEA-6640-B3C7-1EB1D4F373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819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1852-2E6B-A549-8951-AC35C9D89D9C}" type="datetimeFigureOut">
              <a:rPr lang="es-CO" smtClean="0"/>
              <a:t>6/07/19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4991-9EEA-6640-B3C7-1EB1D4F373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2048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1852-2E6B-A549-8951-AC35C9D89D9C}" type="datetimeFigureOut">
              <a:rPr lang="es-CO" smtClean="0"/>
              <a:t>6/07/19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4991-9EEA-6640-B3C7-1EB1D4F373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943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1852-2E6B-A549-8951-AC35C9D89D9C}" type="datetimeFigureOut">
              <a:rPr lang="es-CO" smtClean="0"/>
              <a:t>6/07/19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4991-9EEA-6640-B3C7-1EB1D4F373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7312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1852-2E6B-A549-8951-AC35C9D89D9C}" type="datetimeFigureOut">
              <a:rPr lang="es-CO" smtClean="0"/>
              <a:t>6/07/19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A4991-9EEA-6640-B3C7-1EB1D4F373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207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71852-2E6B-A549-8951-AC35C9D89D9C}" type="datetimeFigureOut">
              <a:rPr lang="es-CO" smtClean="0"/>
              <a:t>6/07/19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A4991-9EEA-6640-B3C7-1EB1D4F3739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0285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3.emf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DB9EE-0A9F-7542-A6E6-2A6C0C53F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Elementos multimedia en línea 6" descr="BD_Anim (convertido).mov">
            <a:hlinkClick r:id="" action="ppaction://media"/>
            <a:extLst>
              <a:ext uri="{FF2B5EF4-FFF2-40B4-BE49-F238E27FC236}">
                <a16:creationId xmlns:a16="http://schemas.microsoft.com/office/drawing/2014/main" id="{ECF7F548-E895-324E-BE7A-4BF56AD8FB9B}"/>
              </a:ext>
            </a:extLst>
          </p:cNvPr>
          <p:cNvPicPr preferRelativeResize="0"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-1"/>
            <a:ext cx="9144001" cy="5143501"/>
          </a:xfrm>
        </p:spPr>
      </p:pic>
    </p:spTree>
    <p:extLst>
      <p:ext uri="{BB962C8B-B14F-4D97-AF65-F5344CB8AC3E}">
        <p14:creationId xmlns:p14="http://schemas.microsoft.com/office/powerpoint/2010/main" val="345479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3161C657-EA19-F147-B44A-023EB4C99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D28FDEC-785F-464B-A883-5514E5D24992}"/>
              </a:ext>
            </a:extLst>
          </p:cNvPr>
          <p:cNvSpPr/>
          <p:nvPr/>
        </p:nvSpPr>
        <p:spPr>
          <a:xfrm>
            <a:off x="7302674" y="87682"/>
            <a:ext cx="1741118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035173C-73CD-2149-8324-7193D0C25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774" y="189216"/>
            <a:ext cx="1352810" cy="437085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6F8324C-A4F8-E042-8681-D89E17CE4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0344"/>
            <a:ext cx="7886700" cy="23712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CO" sz="2800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Johann Chaparro</a:t>
            </a:r>
          </a:p>
          <a:p>
            <a:pPr marL="0" indent="0" algn="ctr">
              <a:buNone/>
            </a:pPr>
            <a:r>
              <a:rPr lang="es-CO" sz="2800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Diego Ramirez</a:t>
            </a:r>
          </a:p>
          <a:p>
            <a:pPr marL="0" indent="0" algn="ctr">
              <a:buNone/>
            </a:pPr>
            <a:r>
              <a:rPr lang="es-CO" sz="2800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Victor Salazar</a:t>
            </a:r>
          </a:p>
          <a:p>
            <a:pPr marL="0" indent="0" algn="ctr">
              <a:buNone/>
            </a:pPr>
            <a:r>
              <a:rPr lang="es-CO" sz="2800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Nathalia Ávila </a:t>
            </a:r>
          </a:p>
          <a:p>
            <a:pPr marL="0" indent="0" algn="ctr">
              <a:buNone/>
            </a:pPr>
            <a:r>
              <a:rPr lang="es-CO" sz="2800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Nicolás Rodriguez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600879BB-BC33-4549-BF3B-1A23C3441F20}"/>
              </a:ext>
            </a:extLst>
          </p:cNvPr>
          <p:cNvSpPr txBox="1">
            <a:spLocks/>
          </p:cNvSpPr>
          <p:nvPr/>
        </p:nvSpPr>
        <p:spPr>
          <a:xfrm>
            <a:off x="628650" y="1059600"/>
            <a:ext cx="7886700" cy="729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O" sz="4400" b="1" dirty="0">
                <a:solidFill>
                  <a:srgbClr val="707070"/>
                </a:solidFill>
                <a:latin typeface="Gisha" panose="020F0502020204030204" pitchFamily="34" charset="0"/>
                <a:ea typeface="Verdana" panose="020B0604030504040204" pitchFamily="34" charset="0"/>
                <a:cs typeface="Gisha" panose="020F0502020204030204" pitchFamily="34" charset="0"/>
              </a:rPr>
              <a:t>OMEGA</a:t>
            </a:r>
          </a:p>
        </p:txBody>
      </p:sp>
    </p:spTree>
    <p:extLst>
      <p:ext uri="{BB962C8B-B14F-4D97-AF65-F5344CB8AC3E}">
        <p14:creationId xmlns:p14="http://schemas.microsoft.com/office/powerpoint/2010/main" val="188308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3161C657-EA19-F147-B44A-023EB4C99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9706C8-8994-AF4A-BED3-D804908B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C999ED-7E7C-D346-B9ED-86C876233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099" y="1663015"/>
            <a:ext cx="4535800" cy="181747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D28FDEC-785F-464B-A883-5514E5D24992}"/>
              </a:ext>
            </a:extLst>
          </p:cNvPr>
          <p:cNvSpPr/>
          <p:nvPr/>
        </p:nvSpPr>
        <p:spPr>
          <a:xfrm>
            <a:off x="7302674" y="87682"/>
            <a:ext cx="1741118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035173C-73CD-2149-8324-7193D0C25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774" y="189216"/>
            <a:ext cx="1352810" cy="437085"/>
          </a:xfrm>
          <a:prstGeom prst="rect">
            <a:avLst/>
          </a:prstGeom>
        </p:spPr>
      </p:pic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366F120-285F-C54F-9419-280CBFFC9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936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4901FE-50C6-9B4E-8387-CB5BE90F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3EBA57-8917-1C4D-AA54-8B518C861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10">
            <a:extLst>
              <a:ext uri="{FF2B5EF4-FFF2-40B4-BE49-F238E27FC236}">
                <a16:creationId xmlns:a16="http://schemas.microsoft.com/office/drawing/2014/main" id="{9F74E4EC-0085-EF42-A558-22418EBF5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F182984-4C4C-0243-8AD8-C70384EC9EA7}"/>
              </a:ext>
            </a:extLst>
          </p:cNvPr>
          <p:cNvSpPr txBox="1"/>
          <p:nvPr/>
        </p:nvSpPr>
        <p:spPr>
          <a:xfrm>
            <a:off x="1338179" y="2111775"/>
            <a:ext cx="32298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5400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18%</a:t>
            </a:r>
          </a:p>
          <a:p>
            <a:r>
              <a:rPr lang="es-CO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Aumento costo de ventas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543A9EA-5657-A24C-BCD6-FACD1B3AE093}"/>
              </a:ext>
            </a:extLst>
          </p:cNvPr>
          <p:cNvSpPr txBox="1"/>
          <p:nvPr/>
        </p:nvSpPr>
        <p:spPr>
          <a:xfrm>
            <a:off x="1284389" y="3202023"/>
            <a:ext cx="33199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5400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12%</a:t>
            </a:r>
          </a:p>
          <a:p>
            <a:r>
              <a:rPr lang="es-CO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Disminución de las ventas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7F45590-6B3C-C149-888F-8B6B2DEE793B}"/>
              </a:ext>
            </a:extLst>
          </p:cNvPr>
          <p:cNvSpPr txBox="1"/>
          <p:nvPr/>
        </p:nvSpPr>
        <p:spPr>
          <a:xfrm>
            <a:off x="1271453" y="864259"/>
            <a:ext cx="46977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8 de cada 10 familias</a:t>
            </a:r>
          </a:p>
          <a:p>
            <a:r>
              <a:rPr lang="es-CO" sz="2800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dependen</a:t>
            </a:r>
            <a:r>
              <a:rPr lang="es-CO" sz="3200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 de PYMES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16EEBBA-5761-F442-8E2E-54008C9D3D9A}"/>
              </a:ext>
            </a:extLst>
          </p:cNvPr>
          <p:cNvSpPr/>
          <p:nvPr/>
        </p:nvSpPr>
        <p:spPr>
          <a:xfrm>
            <a:off x="7302674" y="87682"/>
            <a:ext cx="1741118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B51DE79-96F6-6C43-8CDD-2AB11D6C2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774" y="189216"/>
            <a:ext cx="1352810" cy="43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60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4901FE-50C6-9B4E-8387-CB5BE90F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3EBA57-8917-1C4D-AA54-8B518C861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10">
            <a:extLst>
              <a:ext uri="{FF2B5EF4-FFF2-40B4-BE49-F238E27FC236}">
                <a16:creationId xmlns:a16="http://schemas.microsoft.com/office/drawing/2014/main" id="{9F74E4EC-0085-EF42-A558-22418EBF5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7F45590-6B3C-C149-888F-8B6B2DEE793B}"/>
              </a:ext>
            </a:extLst>
          </p:cNvPr>
          <p:cNvSpPr txBox="1"/>
          <p:nvPr/>
        </p:nvSpPr>
        <p:spPr>
          <a:xfrm>
            <a:off x="1719296" y="1971585"/>
            <a:ext cx="5705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Economías </a:t>
            </a:r>
          </a:p>
          <a:p>
            <a:pPr algn="ctr"/>
            <a:r>
              <a:rPr lang="es-CO" sz="3600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De Escala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0ABFB0C-74E7-BE43-8FC4-7E05F7F24860}"/>
              </a:ext>
            </a:extLst>
          </p:cNvPr>
          <p:cNvSpPr/>
          <p:nvPr/>
        </p:nvSpPr>
        <p:spPr>
          <a:xfrm>
            <a:off x="7302674" y="87682"/>
            <a:ext cx="1741118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BCC34D5-AC1B-8143-A928-4440E11FF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774" y="189216"/>
            <a:ext cx="1352810" cy="43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95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D0F218AB-08D9-6548-87F5-EEC4B54AF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9144000" cy="514350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39706C8-8994-AF4A-BED3-D804908B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3" name="Elementos multimedia en línea 2" descr="Compra colaborativa (convertido).mov">
            <a:hlinkClick r:id="" action="ppaction://media"/>
            <a:extLst>
              <a:ext uri="{FF2B5EF4-FFF2-40B4-BE49-F238E27FC236}">
                <a16:creationId xmlns:a16="http://schemas.microsoft.com/office/drawing/2014/main" id="{6964479E-20F9-F741-B9BB-6887841F93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AB69BCD-8DAD-FF4B-84B3-21447EF427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774" y="189216"/>
            <a:ext cx="1352810" cy="43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8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7B1110-69D6-5746-8343-AD31C693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7" name="Elementos multimedia en línea 13" descr="Groupby_Anim (convertido).mov">
            <a:hlinkClick r:id="" action="ppaction://media"/>
            <a:extLst>
              <a:ext uri="{FF2B5EF4-FFF2-40B4-BE49-F238E27FC236}">
                <a16:creationId xmlns:a16="http://schemas.microsoft.com/office/drawing/2014/main" id="{B62DFF1E-B24E-0D44-9465-FED8147B93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2167" y="1370013"/>
            <a:ext cx="5799665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BFFAF-482E-9D4D-B9E7-D939DC46F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7DBAF4-EEF2-9748-9FC4-FCCF4AD70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contenido 9">
            <a:extLst>
              <a:ext uri="{FF2B5EF4-FFF2-40B4-BE49-F238E27FC236}">
                <a16:creationId xmlns:a16="http://schemas.microsoft.com/office/drawing/2014/main" id="{63CA829D-9D84-6E40-92CC-80760621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A75D309-E7DF-394F-A519-768C6D5C23FA}"/>
              </a:ext>
            </a:extLst>
          </p:cNvPr>
          <p:cNvSpPr txBox="1"/>
          <p:nvPr/>
        </p:nvSpPr>
        <p:spPr>
          <a:xfrm>
            <a:off x="1182588" y="1309657"/>
            <a:ext cx="26102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¿Por qué los</a:t>
            </a:r>
          </a:p>
          <a:p>
            <a:pPr algn="ctr"/>
            <a:r>
              <a:rPr lang="es-CO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Compradores?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E233150-EB6A-224F-A688-431CCA7DECDE}"/>
              </a:ext>
            </a:extLst>
          </p:cNvPr>
          <p:cNvSpPr txBox="1"/>
          <p:nvPr/>
        </p:nvSpPr>
        <p:spPr>
          <a:xfrm>
            <a:off x="5699629" y="1277914"/>
            <a:ext cx="23223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¿Por qué los</a:t>
            </a:r>
          </a:p>
          <a:p>
            <a:pPr algn="ctr"/>
            <a:r>
              <a:rPr lang="es-CO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Vendedores?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0BEC69A-12AD-4349-BB0F-82ED6BA84085}"/>
              </a:ext>
            </a:extLst>
          </p:cNvPr>
          <p:cNvSpPr txBox="1"/>
          <p:nvPr/>
        </p:nvSpPr>
        <p:spPr>
          <a:xfrm>
            <a:off x="628650" y="2364967"/>
            <a:ext cx="37180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Disminuimos el precio unitario </a:t>
            </a:r>
          </a:p>
          <a:p>
            <a:pPr algn="ctr"/>
            <a:r>
              <a:rPr lang="es-CO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de materia prima</a:t>
            </a:r>
          </a:p>
          <a:p>
            <a:pPr algn="ctr"/>
            <a:endParaRPr lang="es-CO" b="1" dirty="0">
              <a:solidFill>
                <a:srgbClr val="707070"/>
              </a:solidFill>
              <a:latin typeface="Gisha" panose="020B0502040204020203" pitchFamily="34" charset="-79"/>
              <a:ea typeface="Verdana" panose="020B0604030504040204" pitchFamily="34" charset="0"/>
              <a:cs typeface="Gisha" panose="020B0502040204020203" pitchFamily="34" charset="-79"/>
            </a:endParaRPr>
          </a:p>
          <a:p>
            <a:pPr algn="ctr"/>
            <a:r>
              <a:rPr lang="es-CO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Proveedores de confianza</a:t>
            </a:r>
          </a:p>
          <a:p>
            <a:pPr algn="ctr"/>
            <a:r>
              <a:rPr lang="es-CO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(Grandes empresas)</a:t>
            </a:r>
          </a:p>
          <a:p>
            <a:pPr algn="ctr"/>
            <a:endParaRPr lang="es-CO" b="1" dirty="0">
              <a:solidFill>
                <a:srgbClr val="707070"/>
              </a:solidFill>
              <a:latin typeface="Gisha" panose="020B0502040204020203" pitchFamily="34" charset="-79"/>
              <a:ea typeface="Verdana" panose="020B0604030504040204" pitchFamily="34" charset="0"/>
              <a:cs typeface="Gisha" panose="020B0502040204020203" pitchFamily="34" charset="-79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9FA24C4-D998-0C49-9BA0-B414C9B1527B}"/>
              </a:ext>
            </a:extLst>
          </p:cNvPr>
          <p:cNvSpPr txBox="1"/>
          <p:nvPr/>
        </p:nvSpPr>
        <p:spPr>
          <a:xfrm>
            <a:off x="4729345" y="2364967"/>
            <a:ext cx="42629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Concentracion de clientes actuales</a:t>
            </a:r>
          </a:p>
          <a:p>
            <a:pPr algn="ctr"/>
            <a:r>
              <a:rPr lang="es-CO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 y potenciales</a:t>
            </a:r>
          </a:p>
          <a:p>
            <a:pPr algn="ctr"/>
            <a:r>
              <a:rPr lang="es-CO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+</a:t>
            </a:r>
          </a:p>
          <a:p>
            <a:pPr algn="ctr"/>
            <a:r>
              <a:rPr lang="es-CO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Diferenciacion por medio de reviews y calificaciones</a:t>
            </a:r>
          </a:p>
          <a:p>
            <a:pPr algn="ctr"/>
            <a:r>
              <a:rPr lang="es-CO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+</a:t>
            </a:r>
          </a:p>
          <a:p>
            <a:pPr algn="ctr"/>
            <a:r>
              <a:rPr lang="es-CO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Analytics de comportamiento</a:t>
            </a:r>
          </a:p>
          <a:p>
            <a:pPr algn="ctr"/>
            <a:r>
              <a:rPr lang="es-CO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de compra</a:t>
            </a:r>
          </a:p>
          <a:p>
            <a:pPr algn="ctr"/>
            <a:endParaRPr lang="es-CO" b="1" dirty="0">
              <a:solidFill>
                <a:srgbClr val="707070"/>
              </a:solidFill>
              <a:latin typeface="Gisha" panose="020B0502040204020203" pitchFamily="34" charset="-79"/>
              <a:ea typeface="Verdana" panose="020B0604030504040204" pitchFamily="34" charset="0"/>
              <a:cs typeface="Gisha" panose="020B0502040204020203" pitchFamily="34" charset="-79"/>
            </a:endParaRPr>
          </a:p>
          <a:p>
            <a:pPr algn="ctr"/>
            <a:endParaRPr lang="es-CO" b="1" dirty="0">
              <a:solidFill>
                <a:srgbClr val="707070"/>
              </a:solidFill>
              <a:latin typeface="Gisha" panose="020B0502040204020203" pitchFamily="34" charset="-79"/>
              <a:ea typeface="Verdana" panose="020B0604030504040204" pitchFamily="34" charset="0"/>
              <a:cs typeface="Gisha" panose="020B0502040204020203" pitchFamily="34" charset="-79"/>
            </a:endParaRPr>
          </a:p>
          <a:p>
            <a:pPr algn="ctr"/>
            <a:endParaRPr lang="es-CO" b="1" dirty="0">
              <a:solidFill>
                <a:srgbClr val="707070"/>
              </a:solidFill>
              <a:latin typeface="Gisha" panose="020B0502040204020203" pitchFamily="34" charset="-79"/>
              <a:ea typeface="Verdana" panose="020B0604030504040204" pitchFamily="34" charset="0"/>
              <a:cs typeface="Gisha" panose="020B0502040204020203" pitchFamily="34" charset="-79"/>
            </a:endParaRPr>
          </a:p>
          <a:p>
            <a:pPr algn="ctr"/>
            <a:endParaRPr lang="es-CO" b="1" dirty="0">
              <a:solidFill>
                <a:srgbClr val="707070"/>
              </a:solidFill>
              <a:latin typeface="Gisha" panose="020B0502040204020203" pitchFamily="34" charset="-79"/>
              <a:ea typeface="Verdana" panose="020B0604030504040204" pitchFamily="34" charset="0"/>
              <a:cs typeface="Gisha" panose="020B0502040204020203" pitchFamily="34" charset="-79"/>
            </a:endParaRPr>
          </a:p>
          <a:p>
            <a:pPr algn="ctr"/>
            <a:endParaRPr lang="es-CO" b="1" dirty="0">
              <a:solidFill>
                <a:srgbClr val="707070"/>
              </a:solidFill>
              <a:latin typeface="Gisha" panose="020B0502040204020203" pitchFamily="34" charset="-79"/>
              <a:ea typeface="Verdana" panose="020B0604030504040204" pitchFamily="34" charset="0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9032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9">
            <a:extLst>
              <a:ext uri="{FF2B5EF4-FFF2-40B4-BE49-F238E27FC236}">
                <a16:creationId xmlns:a16="http://schemas.microsoft.com/office/drawing/2014/main" id="{F9C728AB-B034-1F4E-815E-C24497593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E99F655-662A-A343-A211-65B1A30551BA}"/>
              </a:ext>
            </a:extLst>
          </p:cNvPr>
          <p:cNvSpPr txBox="1"/>
          <p:nvPr/>
        </p:nvSpPr>
        <p:spPr>
          <a:xfrm>
            <a:off x="1719296" y="2248584"/>
            <a:ext cx="5705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>
                <a:solidFill>
                  <a:srgbClr val="707070"/>
                </a:solidFill>
                <a:latin typeface="Gisha" panose="020B0502040204020203" pitchFamily="34" charset="-79"/>
                <a:ea typeface="Verdana" panose="020B0604030504040204" pitchFamily="34" charset="0"/>
                <a:cs typeface="Gisha" panose="020B0502040204020203" pitchFamily="34" charset="-79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19784671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1063</TotalTime>
  <Words>84</Words>
  <Application>Microsoft Macintosh PowerPoint</Application>
  <PresentationFormat>Presentación en pantalla (16:9)</PresentationFormat>
  <Paragraphs>34</Paragraphs>
  <Slides>9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Gisha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Ciudad Activa y Previsiva</dc:title>
  <dc:creator>Alejandro martinez ortiz</dc:creator>
  <cp:lastModifiedBy>Alejandro martinez ortiz</cp:lastModifiedBy>
  <cp:revision>22</cp:revision>
  <dcterms:created xsi:type="dcterms:W3CDTF">2019-07-07T00:11:00Z</dcterms:created>
  <dcterms:modified xsi:type="dcterms:W3CDTF">2019-07-07T17:54:30Z</dcterms:modified>
</cp:coreProperties>
</file>